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DA2EC-53BB-4B00-B97A-882E5A1104D9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B4AAE-C49D-4B9C-9D23-1C832352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3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0CF4-4E9B-46F3-AF72-2AE0A7F2A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51CFF-0C42-4B06-A09B-F9ACAF47B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34B4A-FE69-4212-B9F7-D3381415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F97D-32D8-460D-95A4-5B70941CE4C3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4FAC7-A65A-46AE-9B7E-7F559A6D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4B86D-D25E-4EE5-993C-64A25BB1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1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4314-BDF5-4ED5-8379-B49C9D641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B7E9A-CA48-447A-B5CA-6F7A4C057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AA1E7-485F-4DB5-B327-F49D4218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0C51-6FDE-4D41-8A88-FD899B1B264A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8E832-4990-4A22-B856-2CED8DDC4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32E1E-3465-44E7-A3F0-AA5259DA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4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A6F1E-4B33-428C-B2AE-D41F988E3D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AEF64-6992-42C4-A9B9-5C21A45E0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095CF-2DF1-47A6-8AB4-230F626E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1FE9-EBF8-408A-80D3-C40DA2BA8502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5904B-C2C5-446E-8703-CC215C602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69E83-35AC-4437-8016-E568F15A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3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9722F-E356-4A65-8D8D-1665786A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4FC8-7030-4B1D-8E55-804FA6E2F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E1D05-5195-46C3-95F9-8E4AC1696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715-FF49-4B66-B8DE-A37DA42FD82D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E7931-A629-4DCA-A2A2-659E5BB0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AD55-7E4C-4731-AB0C-BB2E0036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6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6E20-C40D-4A25-B151-4B762F35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223A7-1B4E-44C8-90DA-899CF82FC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54A37-1116-41BD-A885-AD91B1AD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7C09-96C0-4C57-8DF6-DE8B129476A9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A5043-F783-462F-9C35-BF47EA74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1C974-17A8-48DE-8A3D-810DFECA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1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67A8-08DC-4844-8851-F438701E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03C4-B1BB-4400-984F-8C76795CD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818BD-BFC7-4306-9D99-A2057B96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7DC7F-0E9D-4B15-8F2E-4BC3D4D9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3A07-D2DB-4F77-B4C1-3B8997E4CA86}" type="datetime1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3B2A2-EBC2-485D-936A-53EB382A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33191-1AD6-4807-880E-B9A030DF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1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F540-3C4E-48EA-9BC2-49C406D26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F32DE-667F-470D-ACE7-3C9A5F72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A5AD3-F34F-4116-A729-7EA71009D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396E8E-361B-4699-9150-A7EA9B310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6E24DF-DB92-498E-9B49-4E2E18B82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1943D0-6336-4815-81E0-7892872BD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BA50-5086-4FD4-BA5C-C72B9AA3C766}" type="datetime1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968C7-A45D-447D-A8A6-A28F9817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2A35FA-4B19-490A-98FF-05D453C0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4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286FC-C41F-487E-B1C1-BA5864FB1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6DEB3-5E2B-4A98-A9F8-77933642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30CC-2072-4964-B10B-33DE2B80C110}" type="datetime1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2ED15-6475-49C2-B327-A83D98CE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BE109-A483-4551-8A60-76763D43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C5D772-789C-499A-BAEC-FAB04EDB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84C3-BD82-4C0B-A714-98730CE1B58D}" type="datetime1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00CAE2-67AB-49F5-BFAA-6E62C9F3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B93A3-875F-499E-8B78-1A6854E9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A44F-0A2C-4167-AC0A-B87D04F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358FD-68C8-4B92-8400-609B337AD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F974C-D17A-4475-AFFA-F146A6A38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8B141-ADD0-49D6-BF48-D2E31740F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621-FAC0-4BFD-9760-E2E70C33820A}" type="datetime1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4290F-82FF-40B2-814F-904E6F8C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D4D55-6766-4BA3-B7E2-FEC4242A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5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15FA-72EA-4BB1-9B48-FAF406EF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AFDCE7-4D52-4797-9D70-B28A3C528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5F1B1-FAD4-44B7-A95F-78CC9E439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097D4-8F1C-4DB9-9AC4-457C7237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2EED-8E88-4BAD-98E1-A6EF80A2A6D3}" type="datetime1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9E9EA-3D1D-4A3D-A2C7-8F096E58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2F682-58BA-4B0C-9704-E92684CA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2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1785C2-DF37-4BD2-8062-9563AF80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D1087-5921-439F-9E56-5090BE84F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C97AC-B63C-4D8F-8122-82D964555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A790-0189-4745-92F8-FFE038854623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F7CD6-B675-4860-8AAE-475451B7E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68806-604F-4E59-840F-4C7B56D51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4BA7-96F0-465E-A8FC-E1631B82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2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3F9052-D7E5-4728-8602-4BD9F0CD8CB5}"/>
              </a:ext>
            </a:extLst>
          </p:cNvPr>
          <p:cNvSpPr txBox="1"/>
          <p:nvPr/>
        </p:nvSpPr>
        <p:spPr>
          <a:xfrm>
            <a:off x="449179" y="288760"/>
            <a:ext cx="11534274" cy="618566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heavy" dirty="0">
                <a:effectLst/>
                <a:uFill>
                  <a:solidFill>
                    <a:srgbClr val="C00000"/>
                  </a:solidFill>
                </a:u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Sermon Notes with Pastor’s Teaching Tool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 Sacrifices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December 5, 2021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Peter 2:1-5 </a:t>
            </a:r>
            <a:r>
              <a:rPr lang="en-US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(v. 5)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 also, as lively stones, are built up a spiritual house, an holy priesthood, to offer up spiritual sacrifices, acceptable to God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Jesus Christ.</a:t>
            </a:r>
            <a:endParaRPr lang="en-US" sz="2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69AD661-4E7E-4F0C-AAA1-C02DEF2D6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0887"/>
              </p:ext>
            </p:extLst>
          </p:nvPr>
        </p:nvGraphicFramePr>
        <p:xfrm>
          <a:off x="737938" y="3630262"/>
          <a:ext cx="11004884" cy="2655888"/>
        </p:xfrm>
        <a:graphic>
          <a:graphicData uri="http://schemas.openxmlformats.org/drawingml/2006/table">
            <a:tbl>
              <a:tblPr firstRow="1" firstCol="1" bandRow="1"/>
              <a:tblGrid>
                <a:gridCol w="2350086">
                  <a:extLst>
                    <a:ext uri="{9D8B030D-6E8A-4147-A177-3AD203B41FA5}">
                      <a16:colId xmlns:a16="http://schemas.microsoft.com/office/drawing/2014/main" val="1568431829"/>
                    </a:ext>
                  </a:extLst>
                </a:gridCol>
                <a:gridCol w="1936792">
                  <a:extLst>
                    <a:ext uri="{9D8B030D-6E8A-4147-A177-3AD203B41FA5}">
                      <a16:colId xmlns:a16="http://schemas.microsoft.com/office/drawing/2014/main" val="250615733"/>
                    </a:ext>
                  </a:extLst>
                </a:gridCol>
                <a:gridCol w="2082665">
                  <a:extLst>
                    <a:ext uri="{9D8B030D-6E8A-4147-A177-3AD203B41FA5}">
                      <a16:colId xmlns:a16="http://schemas.microsoft.com/office/drawing/2014/main" val="452875736"/>
                    </a:ext>
                  </a:extLst>
                </a:gridCol>
                <a:gridCol w="2084646">
                  <a:extLst>
                    <a:ext uri="{9D8B030D-6E8A-4147-A177-3AD203B41FA5}">
                      <a16:colId xmlns:a16="http://schemas.microsoft.com/office/drawing/2014/main" val="4051327770"/>
                    </a:ext>
                  </a:extLst>
                </a:gridCol>
                <a:gridCol w="2550695">
                  <a:extLst>
                    <a:ext uri="{9D8B030D-6E8A-4147-A177-3AD203B41FA5}">
                      <a16:colId xmlns:a16="http://schemas.microsoft.com/office/drawing/2014/main" val="3185118739"/>
                    </a:ext>
                  </a:extLst>
                </a:gridCol>
              </a:tblGrid>
              <a:tr h="390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240078"/>
                  </a:ext>
                </a:extLst>
              </a:tr>
              <a:tr h="1946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</a:t>
                      </a:r>
                      <a:r>
                        <a:rPr lang="en-US" sz="2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to confess and forsake?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Promise</a:t>
                      </a:r>
                      <a:r>
                        <a:rPr lang="en-US" sz="2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claim?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b="1" u="none" strike="noStrike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Example</a:t>
                      </a:r>
                      <a:r>
                        <a:rPr lang="en-US" sz="2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follow?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b="1" u="none" strike="noStrike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b="1" u="none" strike="noStrike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Command</a:t>
                      </a:r>
                      <a:r>
                        <a:rPr lang="en-US" sz="2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obey?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Situation</a:t>
                      </a:r>
                      <a:r>
                        <a:rPr lang="en-US" sz="2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26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State of mind</a:t>
                      </a:r>
                      <a:r>
                        <a:rPr lang="en-US" sz="2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avoid before it develops into a sin?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388202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6A5167-A1E8-400C-A186-9B0F72F27FF4}"/>
              </a:ext>
            </a:extLst>
          </p:cNvPr>
          <p:cNvCxnSpPr>
            <a:cxnSpLocks/>
          </p:cNvCxnSpPr>
          <p:nvPr/>
        </p:nvCxnSpPr>
        <p:spPr>
          <a:xfrm flipH="1">
            <a:off x="5069305" y="4081613"/>
            <a:ext cx="2021306" cy="2204537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9838F4-F516-48E2-A6C1-0ED3328FA401}"/>
              </a:ext>
            </a:extLst>
          </p:cNvPr>
          <p:cNvCxnSpPr>
            <a:cxnSpLocks/>
          </p:cNvCxnSpPr>
          <p:nvPr/>
        </p:nvCxnSpPr>
        <p:spPr>
          <a:xfrm>
            <a:off x="5085347" y="4081613"/>
            <a:ext cx="2005264" cy="220453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60F4EA6-EB3A-4504-89BC-6A4F6282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0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F09681-FF24-43F6-9D4E-D635952B906A}"/>
              </a:ext>
            </a:extLst>
          </p:cNvPr>
          <p:cNvSpPr txBox="1"/>
          <p:nvPr/>
        </p:nvSpPr>
        <p:spPr>
          <a:xfrm>
            <a:off x="601579" y="577516"/>
            <a:ext cx="10988843" cy="59480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heavy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Sermonic Principle(s)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 the question, “What’s in it or what’s the take away for me?”</a:t>
            </a:r>
            <a:endParaRPr lang="en-US" sz="2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 The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this series is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Salvation: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“are you saving?” 	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 The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this series is Sanctification: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“are you growing?”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arenR" startAt="3"/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Christians, we are being transformed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Corporately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therefore, we are no longer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Disconnected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Individuals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arenR" startAt="4"/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Christians, we are “Living Stones”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 built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into a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SPIRITUAL HOUSE and a HOLY PRIESTHOOD.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5826F7-2B2F-4D0B-BAC3-6ABC5B84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6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FEF9C5-B7FC-45F8-9EA7-208519238C89}"/>
              </a:ext>
            </a:extLst>
          </p:cNvPr>
          <p:cNvSpPr txBox="1"/>
          <p:nvPr/>
        </p:nvSpPr>
        <p:spPr>
          <a:xfrm>
            <a:off x="513348" y="427353"/>
            <a:ext cx="11165305" cy="61037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14350" marR="0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 startAt="5"/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Christians and As a HOLY PRIESTHOOD…As PRIESTS we   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are to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 SACRIFICES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ACCEPTABLE to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 … through THE LORD JESUS CHRIST!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6)  Historically and Biblically,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PRIEST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fulfilled two (2) duties: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	  a)  HE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b)  HE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 SACRIFICES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 first for Himself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               second on behalf of others.</a:t>
            </a:r>
            <a:endParaRPr lang="en-US" sz="1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7)  The giving of a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Sacrifice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involves permanently giving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 that has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giver.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 startAt="8"/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giving of a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Sacrifice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involves giving up something that  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most people would Keep for themselves.             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98B8C-69DB-4C5D-85C9-3E6B6587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8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0127C2-050B-4C87-A31E-5E12324F0B99}"/>
              </a:ext>
            </a:extLst>
          </p:cNvPr>
          <p:cNvSpPr txBox="1"/>
          <p:nvPr/>
        </p:nvSpPr>
        <p:spPr>
          <a:xfrm>
            <a:off x="617621" y="602255"/>
            <a:ext cx="10956758" cy="59204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14350" marR="0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 startAt="9"/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acrifice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given by a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lesser being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(man) to a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greater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(GOD) as an expression of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Worship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10) As a New Testament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Priest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we offer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sacrifices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different in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C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haracter and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 from the Old Testament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Priest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11)  As a New Testament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Priest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we offer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“Spiritual” Sacrifices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12) 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meaning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earthly origin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        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human effort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        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flesh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D5BA1-F4E8-45C1-AF11-CF9ABA9A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4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702087-E302-42CD-98EE-F201502078F7}"/>
              </a:ext>
            </a:extLst>
          </p:cNvPr>
          <p:cNvSpPr txBox="1"/>
          <p:nvPr/>
        </p:nvSpPr>
        <p:spPr>
          <a:xfrm>
            <a:off x="657725" y="641684"/>
            <a:ext cx="11101137" cy="57541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13) 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meaning -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related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Holy Spiritual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 -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prompted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the Holy Spirit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 -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reflecting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nature of the Holy Spirit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14) 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meaning -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generated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the Holy Spirit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         -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the Holy Spirit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         -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directed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the Holy Spirit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         -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empowered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the Holy Spirit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arenR" startAt="15"/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As Christians (New Testament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Priest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we make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Sacrifices in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L</a:t>
            </a:r>
            <a:r>
              <a:rPr lang="en-US" sz="2800" b="1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Jesus Christ 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L</a:t>
            </a:r>
            <a:r>
              <a:rPr lang="en-US" sz="2800" b="1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Jesus Christ and 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L</a:t>
            </a:r>
            <a:r>
              <a:rPr lang="en-US" sz="2800" b="1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Jesus Christ …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Colossians 1:16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5CB60-8EA9-4432-8F6C-5161FE06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0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2C5CCE-21D6-43F4-9CA1-47E5910D95E2}"/>
              </a:ext>
            </a:extLst>
          </p:cNvPr>
          <p:cNvSpPr txBox="1"/>
          <p:nvPr/>
        </p:nvSpPr>
        <p:spPr>
          <a:xfrm>
            <a:off x="713874" y="561476"/>
            <a:ext cx="10764252" cy="58677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16)  The L</a:t>
            </a:r>
            <a:r>
              <a:rPr lang="en-US" sz="2800" b="1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 Christ is the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Ultimate and Only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HOLY PRIEST and Sacrifice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HE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HIMSELF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…. One Time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     …. for ALL Men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     …. for ALL Sin</a:t>
            </a:r>
            <a:endParaRPr lang="en-US" sz="1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             therefore,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Other Offering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(atonement)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ever be made …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Hebrews 7:21-28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u="heavy" dirty="0">
                <a:solidFill>
                  <a:srgbClr val="C00000"/>
                </a:solidFill>
                <a:effectLst/>
                <a:uFill>
                  <a:solidFill>
                    <a:schemeClr val="tx1"/>
                  </a:solidFill>
                </a:u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 POINT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 heard and understood this teaching, answers the question, What should I do?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 LIKE IT!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D8C01-4486-48B7-B8C8-C8B17767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2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DFE5E61-FB27-4DC8-B7B6-AB8492ED2E0E}"/>
              </a:ext>
            </a:extLst>
          </p:cNvPr>
          <p:cNvSpPr txBox="1"/>
          <p:nvPr/>
        </p:nvSpPr>
        <p:spPr>
          <a:xfrm>
            <a:off x="673768" y="403460"/>
            <a:ext cx="10828421" cy="616277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One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 Response to the Truth that has been taught… in your hearing TODAY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 HIM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(Definition)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Respond to Him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with     ALL that you are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Mind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Emotions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Body   to   ALL that GOD is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says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35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Looks Like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US" sz="2800" b="1" cap="all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Yield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HIM!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Align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yourself with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HIM!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 Up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under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HIM!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	      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your LIFE UPON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HIM!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your LIFE AROUND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HIM! 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2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your LIFE IN 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HIM!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16522-BFFE-4234-9223-C502703E2F0D}"/>
              </a:ext>
            </a:extLst>
          </p:cNvPr>
          <p:cNvSpPr txBox="1"/>
          <p:nvPr/>
        </p:nvSpPr>
        <p:spPr>
          <a:xfrm>
            <a:off x="5402178" y="2783145"/>
            <a:ext cx="594360" cy="5486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E4BF1B-0EA4-4E45-914F-7C90A87C755F}"/>
              </a:ext>
            </a:extLst>
          </p:cNvPr>
          <p:cNvSpPr txBox="1"/>
          <p:nvPr/>
        </p:nvSpPr>
        <p:spPr>
          <a:xfrm>
            <a:off x="3984858" y="2011680"/>
            <a:ext cx="975762" cy="5486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0C39ABE-C126-4A54-90BC-DDAC7F7F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0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38FA4A-86BC-41FF-A1B0-D4E78207CF50}"/>
              </a:ext>
            </a:extLst>
          </p:cNvPr>
          <p:cNvSpPr txBox="1"/>
          <p:nvPr/>
        </p:nvSpPr>
        <p:spPr>
          <a:xfrm>
            <a:off x="1249680" y="982980"/>
            <a:ext cx="9692640" cy="500996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* REALIZE AND NEVER FORGET:</a:t>
            </a:r>
            <a:endParaRPr lang="en-US" sz="3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0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GREATEST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Expression of </a:t>
            </a:r>
            <a:r>
              <a:rPr lang="en-US" sz="30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</a:t>
            </a:r>
            <a:endParaRPr lang="en-US" sz="3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000" b="1" i="1" cap="small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smallest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 of </a:t>
            </a:r>
            <a:r>
              <a:rPr lang="en-US" sz="30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OBEDIENCE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US" sz="3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PMS 2010</a:t>
            </a:r>
            <a:endParaRPr lang="en-US" sz="3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b="1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        	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PMS 3/19/2022</a:t>
            </a:r>
            <a:endParaRPr lang="en-US" sz="2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0613F-4995-4AF5-B13C-7EF6E5D3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BA7-96F0-465E-A8FC-E1631B824D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4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662E8A0C9CD54493F0625DB3E60344" ma:contentTypeVersion="13" ma:contentTypeDescription="Create a new document." ma:contentTypeScope="" ma:versionID="04bc1e740705af2a29cba415b3f8109e">
  <xsd:schema xmlns:xsd="http://www.w3.org/2001/XMLSchema" xmlns:xs="http://www.w3.org/2001/XMLSchema" xmlns:p="http://schemas.microsoft.com/office/2006/metadata/properties" xmlns:ns2="5fa721ed-5a1d-4980-bb0a-5821f03a7e59" xmlns:ns3="c3506aad-94e5-4029-a532-3951fa8a0db5" targetNamespace="http://schemas.microsoft.com/office/2006/metadata/properties" ma:root="true" ma:fieldsID="412416bfada6b3c5954c650d84eef8d1" ns2:_="" ns3:_="">
    <xsd:import namespace="5fa721ed-5a1d-4980-bb0a-5821f03a7e59"/>
    <xsd:import namespace="c3506aad-94e5-4029-a532-3951fa8a0d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Hyperlink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721ed-5a1d-4980-bb0a-5821f03a7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Hyperlinks" ma:index="18" nillable="true" ma:displayName="Hyperlinks" ma:format="Hyperlink" ma:internalName="Hyperlink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06aad-94e5-4029-a532-3951fa8a0db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yperlinks xmlns="5fa721ed-5a1d-4980-bb0a-5821f03a7e59">
      <Url xsi:nil="true"/>
      <Description xsi:nil="true"/>
    </Hyperlinks>
  </documentManagement>
</p:properties>
</file>

<file path=customXml/itemProps1.xml><?xml version="1.0" encoding="utf-8"?>
<ds:datastoreItem xmlns:ds="http://schemas.openxmlformats.org/officeDocument/2006/customXml" ds:itemID="{17F34417-0BB5-4737-A8B9-5AF22C3AEFAC}"/>
</file>

<file path=customXml/itemProps2.xml><?xml version="1.0" encoding="utf-8"?>
<ds:datastoreItem xmlns:ds="http://schemas.openxmlformats.org/officeDocument/2006/customXml" ds:itemID="{E20CAA3B-7254-437C-96AE-06DC3EFE428A}"/>
</file>

<file path=customXml/itemProps3.xml><?xml version="1.0" encoding="utf-8"?>
<ds:datastoreItem xmlns:ds="http://schemas.openxmlformats.org/officeDocument/2006/customXml" ds:itemID="{2681122E-16D1-4FC6-8310-7B743E84BB30}"/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750</Words>
  <Application>Microsoft Office PowerPoint</Application>
  <PresentationFormat>Widescreen</PresentationFormat>
  <Paragraphs>141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 Brown</dc:creator>
  <cp:lastModifiedBy>Yvonne  Brown</cp:lastModifiedBy>
  <cp:revision>1</cp:revision>
  <dcterms:created xsi:type="dcterms:W3CDTF">2022-03-19T15:21:38Z</dcterms:created>
  <dcterms:modified xsi:type="dcterms:W3CDTF">2022-03-19T16:46:52Z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0x010100CF662E8A0C9CD54493F0625DB3E60344</vt:lpwstr>
  </property>
</Properties>
</file>